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Empirical framework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http://www.ted.com/talks/bruce_feiler_agile_programming_for_your_family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6.png"/><Relationship Id="rId4" Type="http://schemas.openxmlformats.org/officeDocument/2006/relationships/image" Target="../media/image0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8.png"/><Relationship Id="rId4" Type="http://schemas.openxmlformats.org/officeDocument/2006/relationships/image" Target="../media/image0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9.png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ndard_no_Foo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/>
          <p:nvPr/>
        </p:nvSpPr>
        <p:spPr>
          <a:xfrm>
            <a:off x="0" y="6239001"/>
            <a:ext cx="12192000" cy="6189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6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078" lvl="2" marL="359824" marR="0" rtl="0" algn="l">
              <a:spcBef>
                <a:spcPts val="560"/>
              </a:spcBef>
              <a:buClr>
                <a:schemeClr val="accent1"/>
              </a:buClr>
              <a:buSzPct val="101571"/>
              <a:buFont typeface="Noto Sans Symbols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730" lvl="3" marL="596885" marR="0" rtl="0" algn="l">
              <a:spcBef>
                <a:spcPts val="560"/>
              </a:spcBef>
              <a:buClr>
                <a:schemeClr val="accent2"/>
              </a:buClr>
              <a:buSzPct val="98263"/>
              <a:buFont typeface="Arial"/>
              <a:buChar char="–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3308" lvl="4" marL="836063" marR="0" rtl="0" algn="l">
              <a:spcBef>
                <a:spcPts val="336"/>
              </a:spcBef>
              <a:buClr>
                <a:schemeClr val="accent2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Divider Page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705556" y="2924157"/>
            <a:ext cx="10780888" cy="984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05566" y="4062357"/>
            <a:ext cx="10781267" cy="6207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600"/>
              </a:spcBef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078" lvl="2" marL="359824" marR="0" rtl="0" algn="l">
              <a:spcBef>
                <a:spcPts val="560"/>
              </a:spcBef>
              <a:buClr>
                <a:schemeClr val="accent1"/>
              </a:buClr>
              <a:buSzPct val="101571"/>
              <a:buFont typeface="Noto Sans Symbols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730" lvl="3" marL="596885" marR="0" rtl="0" algn="l">
              <a:spcBef>
                <a:spcPts val="560"/>
              </a:spcBef>
              <a:buClr>
                <a:schemeClr val="accent2"/>
              </a:buClr>
              <a:buSzPct val="98263"/>
              <a:buFont typeface="Arial"/>
              <a:buChar char="–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3308" lvl="4" marL="836063" marR="0" rtl="0" algn="l">
              <a:spcBef>
                <a:spcPts val="336"/>
              </a:spcBef>
              <a:buClr>
                <a:schemeClr val="accent2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289" y="6389869"/>
            <a:ext cx="632447" cy="3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26" y="207309"/>
            <a:ext cx="11656308" cy="2756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79" name="Shape 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2" y="6224387"/>
            <a:ext cx="437193" cy="48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hanks_blue01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ig_white.png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792" y="1202387"/>
            <a:ext cx="2178800" cy="25184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ctrTitle"/>
          </p:nvPr>
        </p:nvSpPr>
        <p:spPr>
          <a:xfrm>
            <a:off x="360998" y="4066501"/>
            <a:ext cx="11502513" cy="1323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/>
              <a:buNone/>
              <a:defRPr b="1" i="0" sz="7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(y)_blue_transparent.png" id="84" name="Shape 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hanks_blue02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ctrTitle"/>
          </p:nvPr>
        </p:nvSpPr>
        <p:spPr>
          <a:xfrm>
            <a:off x="360998" y="4269151"/>
            <a:ext cx="11502513" cy="1323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/>
              <a:buNone/>
              <a:defRPr b="1" i="0" sz="7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cec_item_05.png"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201" y="881074"/>
            <a:ext cx="4697270" cy="3306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8712" y="882575"/>
            <a:ext cx="4697270" cy="3306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hanks_blue0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92" name="Shape 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ctrTitle"/>
          </p:nvPr>
        </p:nvSpPr>
        <p:spPr>
          <a:xfrm>
            <a:off x="360998" y="4066501"/>
            <a:ext cx="11502513" cy="1323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/>
              <a:buNone/>
              <a:defRPr b="1" i="0" sz="7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(y)_blue_transparent.png" id="95" name="Shape 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white_transparent_XL.png" id="96" name="Shape 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6119" y="1127925"/>
            <a:ext cx="2416600" cy="268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anks_blue02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98" name="Shape 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>
            <p:ph type="ctrTitle"/>
          </p:nvPr>
        </p:nvSpPr>
        <p:spPr>
          <a:xfrm>
            <a:off x="360998" y="4269151"/>
            <a:ext cx="11502513" cy="13231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Arial"/>
              <a:buNone/>
              <a:defRPr b="1" i="0" sz="7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cec_item_05.png" id="101" name="Shape 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201" y="881074"/>
            <a:ext cx="4697270" cy="3306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712" y="882575"/>
            <a:ext cx="4697270" cy="3306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lue 01">
    <p:bg>
      <p:bgPr>
        <a:solidFill>
          <a:schemeClr val="accen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528" y="316007"/>
            <a:ext cx="7731777" cy="544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1041" y="317510"/>
            <a:ext cx="7731777" cy="54432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(y)_blue_transparent.png" id="117" name="Shape 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lue 03">
    <p:bg>
      <p:bgPr>
        <a:solidFill>
          <a:schemeClr val="accen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119" name="Shape 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EC_piece_02.png"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5166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piece_02.png"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0214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(y)_blue_transparent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83781" y="135336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tandard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6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078" lvl="2" marL="359824" marR="0" rtl="0" algn="l">
              <a:spcBef>
                <a:spcPts val="560"/>
              </a:spcBef>
              <a:buClr>
                <a:schemeClr val="accent1"/>
              </a:buClr>
              <a:buSzPct val="101571"/>
              <a:buFont typeface="Noto Sans Symbols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730" lvl="3" marL="596885" marR="0" rtl="0" algn="l">
              <a:spcBef>
                <a:spcPts val="560"/>
              </a:spcBef>
              <a:buClr>
                <a:schemeClr val="accent2"/>
              </a:buClr>
              <a:buSzPct val="98263"/>
              <a:buFont typeface="Arial"/>
              <a:buChar char="–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3308" lvl="4" marL="836063" marR="0" rtl="0" algn="l">
              <a:spcBef>
                <a:spcPts val="336"/>
              </a:spcBef>
              <a:buClr>
                <a:schemeClr val="accent2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lue 01">
    <p:bg>
      <p:bgPr>
        <a:solidFill>
          <a:schemeClr val="accen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23" name="Shape 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24" name="Shape 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528" y="316007"/>
            <a:ext cx="7731777" cy="544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26" name="Shape 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1041" y="317510"/>
            <a:ext cx="7731777" cy="5443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(y)_blue_transparent.png" id="29" name="Shape 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yellow 01">
    <p:bg>
      <p:bgPr>
        <a:solidFill>
          <a:schemeClr val="accen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AB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c_item_05.png" id="32" name="Shape 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9528" y="316007"/>
            <a:ext cx="7731777" cy="544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item_05.png" id="34" name="Shape 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1041" y="317510"/>
            <a:ext cx="7731777" cy="544326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(y)_blue_transparent.png" id="37" name="Shape 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lue 02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EC_piece_02.png" id="43" name="Shape 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0848" y="-2089728"/>
            <a:ext cx="10706485" cy="7504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piece_02.png"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7135" y="-2083423"/>
            <a:ext cx="10706485" cy="7504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45" name="Shape 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yellow 02">
    <p:bg>
      <p:bgPr>
        <a:solidFill>
          <a:schemeClr val="accen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-101142"/>
            <a:ext cx="12192000" cy="6858000"/>
          </a:xfrm>
          <a:prstGeom prst="rect">
            <a:avLst/>
          </a:prstGeom>
          <a:solidFill>
            <a:srgbClr val="F0AB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EC_piece_02.png"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848" y="-2089728"/>
            <a:ext cx="10706485" cy="7504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piece_02.png" id="52" name="Shape 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7135" y="-2083423"/>
            <a:ext cx="10706485" cy="7504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53" name="Shape 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blue 03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_background_2016.png" id="55" name="Shape 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EC_piece_02.png"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5166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piece_02.png" id="60" name="Shape 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0214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61" name="Shape 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 yellow 03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-101142"/>
            <a:ext cx="12192000" cy="6858000"/>
          </a:xfrm>
          <a:prstGeom prst="rect">
            <a:avLst/>
          </a:prstGeom>
          <a:solidFill>
            <a:srgbClr val="F0AB00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656" y="5995482"/>
            <a:ext cx="996505" cy="4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219579" y="3954730"/>
            <a:ext cx="6411812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ctr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ctr">
              <a:spcBef>
                <a:spcPts val="560"/>
              </a:spcBef>
              <a:buClr>
                <a:schemeClr val="accent1"/>
              </a:buClr>
              <a:buFont typeface="Noto Sans Symbols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ctr">
              <a:spcBef>
                <a:spcPts val="560"/>
              </a:spcBef>
              <a:buClr>
                <a:schemeClr val="accent2"/>
              </a:buClr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ctr">
              <a:spcBef>
                <a:spcPts val="336"/>
              </a:spcBef>
              <a:buClr>
                <a:schemeClr val="accent2"/>
              </a:buClr>
              <a:buFont typeface="Courier New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24" lvl="5" marL="3047924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08" lvl="6" marL="3657509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593" lvl="7" marL="4267093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577" lvl="8" marL="4876678" marR="0" rtl="0" algn="ctr">
              <a:spcBef>
                <a:spcPts val="533"/>
              </a:spcBef>
              <a:buClr>
                <a:schemeClr val="lt1"/>
              </a:buClr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CEC_piece_02.png"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214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C_piece_02.png"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501" y="0"/>
            <a:ext cx="8343353" cy="5848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3781" y="5934055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1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32000" y="1210298"/>
            <a:ext cx="11328000" cy="4836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6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078" lvl="2" marL="359824" marR="0" rtl="0" algn="l">
              <a:spcBef>
                <a:spcPts val="560"/>
              </a:spcBef>
              <a:buClr>
                <a:schemeClr val="accent1"/>
              </a:buClr>
              <a:buSzPct val="101571"/>
              <a:buFont typeface="Noto Sans Symbols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730" lvl="3" marL="596885" marR="0" rtl="0" algn="l">
              <a:spcBef>
                <a:spcPts val="560"/>
              </a:spcBef>
              <a:buClr>
                <a:schemeClr val="accent2"/>
              </a:buClr>
              <a:buSzPct val="98263"/>
              <a:buFont typeface="Arial"/>
              <a:buChar char="–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3308" lvl="4" marL="836063" marR="0" rtl="0" algn="l">
              <a:spcBef>
                <a:spcPts val="336"/>
              </a:spcBef>
              <a:buClr>
                <a:schemeClr val="accent2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x="432000" y="895415"/>
            <a:ext cx="1132839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10289" y="6389869"/>
            <a:ext cx="632447" cy="313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83781" y="135336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32000" y="1210298"/>
            <a:ext cx="11328000" cy="4836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160"/>
              </a:spcBef>
              <a:buClr>
                <a:schemeClr val="accent1"/>
              </a:buClr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667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078" lvl="2" marL="359824" marR="0" rtl="0" algn="l">
              <a:spcBef>
                <a:spcPts val="560"/>
              </a:spcBef>
              <a:buClr>
                <a:schemeClr val="accent1"/>
              </a:buClr>
              <a:buSzPct val="101571"/>
              <a:buFont typeface="Noto Sans Symbols"/>
              <a:buChar char="•"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730" lvl="3" marL="596885" marR="0" rtl="0" algn="l">
              <a:spcBef>
                <a:spcPts val="560"/>
              </a:spcBef>
              <a:buClr>
                <a:schemeClr val="accent2"/>
              </a:buClr>
              <a:buSzPct val="98263"/>
              <a:buFont typeface="Arial"/>
              <a:buChar char="–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3308" lvl="4" marL="836063" marR="0" rtl="0" algn="l">
              <a:spcBef>
                <a:spcPts val="336"/>
              </a:spcBef>
              <a:buClr>
                <a:schemeClr val="accent2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lt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lt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lt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lt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7" name="Shape 107"/>
          <p:cNvCxnSpPr/>
          <p:nvPr/>
        </p:nvCxnSpPr>
        <p:spPr>
          <a:xfrm>
            <a:off x="432000" y="895415"/>
            <a:ext cx="1132839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Shape 10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10289" y="6389869"/>
            <a:ext cx="632447" cy="313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y)_blue_transparent.png" id="109" name="Shape 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83781" y="135336"/>
            <a:ext cx="559385" cy="614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  <p:sldLayoutId id="214748366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ted.com/talks/bruce_feiler_agile_programming_for_your_family" TargetMode="External"/><Relationship Id="rId4" Type="http://schemas.openxmlformats.org/officeDocument/2006/relationships/hyperlink" Target="http://www.ted.com/talks/bruce_feiler_agile_programming_for_your_family" TargetMode="External"/><Relationship Id="rId5" Type="http://schemas.openxmlformats.org/officeDocument/2006/relationships/hyperlink" Target="http://www.scrumyourwedding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P_Hybris_white_transparent.png"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426" y="1442109"/>
            <a:ext cx="9661055" cy="2415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447636" y="3857373"/>
            <a:ext cx="9192637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6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HACK YOUR CAREER</a:t>
            </a:r>
          </a:p>
        </p:txBody>
      </p:sp>
      <p:pic>
        <p:nvPicPr>
          <p:cNvPr descr="https://saphybrisgliwice.github.io/from-zero-to-web-developer-hero-part-1/presentation/lib/square-facebook-512.png"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4286" y="5060955"/>
            <a:ext cx="1427713" cy="1427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0197831" y="6488667"/>
            <a:ext cx="199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Hack.your.Career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Daily Scrum is a 15-minute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time-boxed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event for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Team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synchronize activities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a plan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the next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 hours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done by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inspecting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work since the last Daily Scrum and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forecasting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work that could be done before the next one.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Daily Scrum - practice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Scrum </a:t>
            </a:r>
            <a:r>
              <a:rPr b="1" i="0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used by managers to control employees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Retrospective is useless.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about complaints.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Inspect how the last Sprint went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regards to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</a:p>
          <a:p>
            <a:pPr indent="-342900" lvl="0" marL="342900" marR="0" rtl="0" algn="l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and order the major items that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went well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</a:p>
          <a:p>
            <a:pPr indent="-342900" lvl="0" marL="342900" marR="0" rtl="0" algn="l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implementing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way the Scrum Team does its work.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Retrospective - practice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Retrospective is useless.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about complaints.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 = distribution of tasks.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to be performed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Sprint is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the Sprint Planning. 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Planning answers the following:</a:t>
            </a:r>
          </a:p>
          <a:p>
            <a:pPr indent="-342900" lvl="1" marL="800100" marR="0" rtl="0" algn="just"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One: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can be done this Sprint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-342900" lvl="1" marL="800100" marR="0" rtl="0" algn="just"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 Two: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the chosen work get done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Goal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objective set for the Sprint that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met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of Product Backlog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Planning - practice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219579" y="2906535"/>
            <a:ext cx="6411812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Mythbusters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Planning = distribution of tasks.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052208" y="3826042"/>
            <a:ext cx="10087582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Backlog grooming is useless.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Backlog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refinement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act of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detail, estimates, and order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items in the Product Backlog. 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an ongoing process in which the Product Owner and the Development Team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details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Product Backlog items. 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Product Backlog refinement, items are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reviewed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Backlog refinement - practice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110574" y="3680126"/>
            <a:ext cx="997085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Backlog grooming useless.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0" y="3453723"/>
            <a:ext cx="12191998" cy="340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is about controlling employees.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Scrum is for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Review is to inspect and adapt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Backlog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Retrospective is for the team to inspect and adapt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itself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 is usually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stakeholder!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Reasons for Scrum - practice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0" y="3453723"/>
            <a:ext cx="12191998" cy="340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is about controlling employees.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team members have the same skills and knowledge.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5/58/Scrum_process.svg/1000px-Scrum_process.svg.pn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86" y="262645"/>
            <a:ext cx="12198486" cy="609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Navy Seals soldiers have specializations.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can’t be equally good in everything…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but you should try to be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– shaped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ready and willing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take on a task, even if it is hard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 of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comfort zone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 can help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Universal team - practice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team members have the same skills and knowledge.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475873" y="3826042"/>
            <a:ext cx="9240252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works well only for IT.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</a:p>
          <a:p>
            <a:pPr indent="-347124" lvl="2" marL="702724" marR="0" rtl="0" algn="just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framework within which people can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adaptive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while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productively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creatively delivering products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possible value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does not say it is IT- or software – only 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pillars:</a:t>
            </a:r>
          </a:p>
          <a:p>
            <a:pPr indent="-347124" lvl="2" marL="702724" marR="0" rtl="0" algn="just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</a:p>
          <a:p>
            <a:pPr indent="-347124" lvl="2" marL="702724" marR="0" rtl="0" algn="just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Inspection</a:t>
            </a:r>
          </a:p>
          <a:p>
            <a:pPr indent="-347124" lvl="2" marL="702724" marR="0" rtl="0" algn="just">
              <a:spcBef>
                <a:spcPts val="56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Scrum in other contexts - practice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1475873" y="3826042"/>
            <a:ext cx="9240252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works well only for IT.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0" y="3453723"/>
            <a:ext cx="12191998" cy="340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‘Good’ team does not need Scrum.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good team?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framework within which people can address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complex adaptive problems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works if core scrum values are also team’s values</a:t>
            </a:r>
          </a:p>
          <a:p>
            <a:pPr indent="-342900" lvl="0" marL="342900" marR="0" rtl="0" algn="just">
              <a:spcBef>
                <a:spcPts val="216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 has to stay fixed for duration of the sprint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Scrum usefulness - practice</a:t>
            </a: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171452" y="2521525"/>
            <a:ext cx="7432504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= art for art‘s sake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PLAUSIBLE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0" y="3453723"/>
            <a:ext cx="12191998" cy="340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‘Good’ team does not need Scrum.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ctrTitle"/>
          </p:nvPr>
        </p:nvSpPr>
        <p:spPr>
          <a:xfrm>
            <a:off x="171451" y="2521525"/>
            <a:ext cx="7925801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= art for art‘s sake 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ctrTitle"/>
          </p:nvPr>
        </p:nvSpPr>
        <p:spPr>
          <a:xfrm>
            <a:off x="171452" y="2521525"/>
            <a:ext cx="7432504" cy="1007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4294967295" type="ctrTitle"/>
          </p:nvPr>
        </p:nvSpPr>
        <p:spPr>
          <a:xfrm>
            <a:off x="0" y="2520950"/>
            <a:ext cx="7432675" cy="1008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pic>
        <p:nvPicPr>
          <p:cNvPr descr="https://saphybrisgliwice.github.io/from-zero-to-web-developer-hero-part-1/presentation/lib/feedback.jpg"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873" y="0"/>
            <a:ext cx="9319097" cy="6843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http://www.scrumguides.org/scrum-guide.html</a:t>
            </a:r>
          </a:p>
          <a:p>
            <a:pPr indent="0" lvl="0" marL="0" marR="0" rtl="0" algn="l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http://www.ted.com/talks/bruce_feiler_agile_programming_for_your_family</a:t>
            </a:r>
          </a:p>
          <a:p>
            <a:pPr indent="0" lvl="0" marL="0" marR="0" rtl="0" algn="l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http://www.scrumyourwedding.com/</a:t>
            </a:r>
          </a:p>
          <a:p>
            <a:pPr indent="0" lvl="0" marL="0" marR="0" rtl="0" algn="l">
              <a:spcBef>
                <a:spcPts val="216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about showing what’ve done in the sprint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32000" y="65507"/>
            <a:ext cx="10762814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19460" y="1200041"/>
            <a:ext cx="11348711" cy="4846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Review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held at the end of the Sprint to 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inspect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Increment and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Product Backlog if needed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the Sprint Review, the Scrum Team and stakeholders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about what was done in the Sprint. 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Attendees collaborate on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things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could be done to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 value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indent="-342900" lvl="0" marL="342900" marR="0" rtl="0" algn="just">
              <a:spcBef>
                <a:spcPts val="216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an informal meeting!</a:t>
            </a:r>
          </a:p>
          <a:p>
            <a:pPr indent="0" lvl="0" marL="0" marR="0" rtl="0" algn="l">
              <a:spcBef>
                <a:spcPts val="216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432000" y="0"/>
            <a:ext cx="113280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Sprint Review - practice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573" y="1123780"/>
            <a:ext cx="5392853" cy="536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BUSTED!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b="1" i="0" lang="en-US" sz="6600" u="none" cap="none" strike="sng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about showing what’ve done in the sprint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0"/>
            <a:ext cx="12192000" cy="3453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2000" lIns="90000" rIns="90000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851737" y="1089187"/>
            <a:ext cx="10488525" cy="12753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MYTH: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0" y="3826042"/>
            <a:ext cx="12192000" cy="303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i="1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Daily Scrum </a:t>
            </a: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used by managers to control employees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PCorporate_2011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PCorporate_2011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